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3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3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Relationship Id="rId3" Type="http://schemas.openxmlformats.org/officeDocument/2006/relationships/image" Target="../media/image9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Relationship Id="rId3" Type="http://schemas.openxmlformats.org/officeDocument/2006/relationships/image" Target="../media/image9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15.tif"/><Relationship Id="rId5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hyperlink" Target="https://fukuno.jig.jp/2566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6.tif"/><Relationship Id="rId10" Type="http://schemas.openxmlformats.org/officeDocument/2006/relationships/image" Target="../media/image7.tif"/><Relationship Id="rId11" Type="http://schemas.openxmlformats.org/officeDocument/2006/relationships/image" Target="../media/image8.tif"/><Relationship Id="rId12" Type="http://schemas.openxmlformats.org/officeDocument/2006/relationships/image" Target="../media/image9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tif"/><Relationship Id="rId3" Type="http://schemas.openxmlformats.org/officeDocument/2006/relationships/image" Target="../media/image18.tif"/><Relationship Id="rId4" Type="http://schemas.openxmlformats.org/officeDocument/2006/relationships/image" Target="../media/image29.png"/><Relationship Id="rId5" Type="http://schemas.openxmlformats.org/officeDocument/2006/relationships/hyperlink" Target="https://computerhistory.org/profile/masatoshi-shima/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19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"/><Relationship Id="rId3" Type="http://schemas.openxmlformats.org/officeDocument/2006/relationships/image" Target="../media/image22.tif"/><Relationship Id="rId4" Type="http://schemas.openxmlformats.org/officeDocument/2006/relationships/image" Target="../media/image3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tif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3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tif"/><Relationship Id="rId3" Type="http://schemas.openxmlformats.org/officeDocument/2006/relationships/image" Target="../media/image3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25.tif"/><Relationship Id="rId5" Type="http://schemas.openxmlformats.org/officeDocument/2006/relationships/image" Target="../media/image40.png"/><Relationship Id="rId6" Type="http://schemas.openxmlformats.org/officeDocument/2006/relationships/image" Target="../media/image26.tif"/><Relationship Id="rId7" Type="http://schemas.openxmlformats.org/officeDocument/2006/relationships/image" Target="../media/image27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Relationship Id="rId4" Type="http://schemas.openxmlformats.org/officeDocument/2006/relationships/hyperlink" Target="https://fukuno.jig.jp/128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IchigoJamの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IchigoJamの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たのしみかた</a:t>
            </a:r>
          </a:p>
        </p:txBody>
      </p:sp>
      <p:pic>
        <p:nvPicPr>
          <p:cNvPr id="24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49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2014.4.1 さばえ生まれ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2014.4.1 さばえ生まれ</a:t>
            </a:r>
          </a:p>
        </p:txBody>
      </p:sp>
      <p:pic>
        <p:nvPicPr>
          <p:cNvPr id="30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７さい"/>
          <p:cNvSpPr/>
          <p:nvPr/>
        </p:nvSpPr>
        <p:spPr>
          <a:xfrm>
            <a:off x="2747433" y="541866"/>
            <a:ext cx="3485092" cy="1715229"/>
          </a:xfrm>
          <a:prstGeom prst="wedgeEllipseCallout">
            <a:avLst>
              <a:gd name="adj1" fmla="val 55240"/>
              <a:gd name="adj2" fmla="val 57122"/>
            </a:avLst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７さい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3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伝えたいこと…"/>
          <p:cNvSpPr txBox="1"/>
          <p:nvPr>
            <p:ph type="body" idx="1"/>
          </p:nvPr>
        </p:nvSpPr>
        <p:spPr>
          <a:xfrm>
            <a:off x="1882980" y="2071884"/>
            <a:ext cx="10836526" cy="5609833"/>
          </a:xfrm>
          <a:prstGeom prst="rect">
            <a:avLst/>
          </a:prstGeom>
        </p:spPr>
        <p:txBody>
          <a:bodyPr/>
          <a:lstStyle/>
          <a:p>
            <a:pPr marL="0" indent="0" defTabSz="525779">
              <a:spcBef>
                <a:spcPts val="3400"/>
              </a:spcBef>
              <a:buSzTx/>
              <a:buNone/>
              <a:defRPr sz="5400"/>
            </a:pPr>
            <a:r>
              <a:t>伝えたいこと</a:t>
            </a:r>
          </a:p>
          <a:p>
            <a:pPr marL="0" indent="0" defTabSz="525779">
              <a:spcBef>
                <a:spcPts val="3400"/>
              </a:spcBef>
              <a:buSzTx/>
              <a:buNone/>
              <a:defRPr sz="5400"/>
            </a:pPr>
            <a:r>
              <a:t>1. コンピューターのヤバさ</a:t>
            </a:r>
          </a:p>
          <a:p>
            <a:pPr marL="0" indent="0" defTabSz="525779">
              <a:spcBef>
                <a:spcPts val="3400"/>
              </a:spcBef>
              <a:buSzTx/>
              <a:buNone/>
              <a:defRPr sz="5400"/>
            </a:pPr>
            <a:r>
              <a:t>2. コンピューターの手軽さ</a:t>
            </a:r>
          </a:p>
          <a:p>
            <a:pPr marL="0" indent="0" defTabSz="525779">
              <a:spcBef>
                <a:spcPts val="3400"/>
              </a:spcBef>
              <a:buSzTx/>
              <a:buNone/>
              <a:defRPr sz="5400"/>
            </a:pPr>
            <a:r>
              <a:t>3. 自分で学ぶ楽しさ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320" name="矢印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326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323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4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5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27" name="Shift+;"/>
          <p:cNvSpPr txBox="1"/>
          <p:nvPr/>
        </p:nvSpPr>
        <p:spPr>
          <a:xfrm>
            <a:off x="4968071" y="4189361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328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2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円形"/>
          <p:cNvSpPr/>
          <p:nvPr/>
        </p:nvSpPr>
        <p:spPr>
          <a:xfrm>
            <a:off x="223999" y="8398933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1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2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333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334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335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336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7" name="ひからせて、けす！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ひからせて、けす！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1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2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43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344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345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349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346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47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48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50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353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3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8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355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56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7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361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3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6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363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64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5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37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71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スパコン京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2000台分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372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373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37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80468" y="1217301"/>
            <a:ext cx="3046361" cy="1574034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from Wikipedia"/>
          <p:cNvSpPr txBox="1"/>
          <p:nvPr/>
        </p:nvSpPr>
        <p:spPr>
          <a:xfrm>
            <a:off x="10295649" y="2836726"/>
            <a:ext cx="201599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475883"/>
            <a:ext cx="13004800" cy="7877499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1959年製造 世界最古の動くコンピューター…"/>
          <p:cNvSpPr txBox="1"/>
          <p:nvPr/>
        </p:nvSpPr>
        <p:spPr>
          <a:xfrm>
            <a:off x="-9922" y="7336796"/>
            <a:ext cx="13024644" cy="2415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356362">
              <a:defRPr b="1" sz="5185">
                <a:latin typeface="Helvetica"/>
                <a:ea typeface="Helvetica"/>
                <a:cs typeface="Helvetica"/>
                <a:sym typeface="Helvetica"/>
              </a:defRPr>
            </a:pPr>
            <a:r>
              <a:t>1959年製造 世界最古の動くコンピューター</a:t>
            </a:r>
          </a:p>
          <a:p>
            <a:pPr defTabSz="356362">
              <a:defRPr b="1" sz="5185">
                <a:latin typeface="Helvetica"/>
                <a:ea typeface="Helvetica"/>
                <a:cs typeface="Helvetica"/>
                <a:sym typeface="Helvetica"/>
              </a:defRPr>
            </a:pPr>
            <a:r>
              <a:t>富士通 FACOM128B@沼津： </a:t>
            </a:r>
            <a:r>
              <a:rPr>
                <a:solidFill>
                  <a:schemeClr val="accent5"/>
                </a:solidFill>
              </a:rPr>
              <a:t>10回/秒</a:t>
            </a:r>
          </a:p>
        </p:txBody>
      </p:sp>
      <p:sp>
        <p:nvSpPr>
          <p:cNvPr id="380" name="https://fukuno.jig.jp/2566"/>
          <p:cNvSpPr txBox="1"/>
          <p:nvPr/>
        </p:nvSpPr>
        <p:spPr>
          <a:xfrm>
            <a:off x="8878316" y="6891867"/>
            <a:ext cx="4040735" cy="40640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https://fukuno.jig.jp/2566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四角形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福野泰介 / ふくのたいすけ…"/>
          <p:cNvSpPr txBox="1"/>
          <p:nvPr/>
        </p:nvSpPr>
        <p:spPr>
          <a:xfrm>
            <a:off x="3010862" y="1050635"/>
            <a:ext cx="5510859" cy="2946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Code for Sabae 代表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IchigoJam 開発者</a:t>
            </a:r>
          </a:p>
        </p:txBody>
      </p:sp>
      <p:pic>
        <p:nvPicPr>
          <p:cNvPr id="256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イメージ" descr="イメージ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イメージ" descr="イメージ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イメージ" descr="イメージ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イメージ" descr="イメージ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535" y="655935"/>
            <a:ext cx="3805999" cy="3805999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嶋正利さん（静岡県静岡市うまれ）…"/>
          <p:cNvSpPr txBox="1"/>
          <p:nvPr/>
        </p:nvSpPr>
        <p:spPr>
          <a:xfrm>
            <a:off x="4629576" y="830168"/>
            <a:ext cx="7429501" cy="274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嶋正利さん（静岡県静岡市うまれ）</a:t>
            </a:r>
          </a:p>
          <a:p>
            <a:pPr algn="l">
              <a:defRPr sz="2800"/>
            </a:pPr>
            <a:r>
              <a:t>マイクロプロセッサーの生みの親</a:t>
            </a:r>
          </a:p>
          <a:p>
            <a:pPr algn="l">
              <a:defRPr sz="2800"/>
            </a:pPr>
            <a:r>
              <a:t>世界初の商用CPU開発者の一人</a:t>
            </a:r>
          </a:p>
          <a:p>
            <a:pPr algn="l">
              <a:defRPr sz="2800"/>
            </a:pPr>
            <a:r>
              <a:t>Intel 4004 / 4bit 741kHz</a:t>
            </a:r>
          </a:p>
          <a:p>
            <a:pPr algn="l">
              <a:defRPr sz="2800"/>
            </a:pPr>
            <a:r>
              <a:t>1秒間に9万回計算</a:t>
            </a:r>
          </a:p>
        </p:txBody>
      </p:sp>
      <p:pic>
        <p:nvPicPr>
          <p:cNvPr id="38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534" y="4948124"/>
            <a:ext cx="3810001" cy="367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15570" y="3847341"/>
            <a:ext cx="8092361" cy="4791335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from Wikipedia"/>
          <p:cNvSpPr txBox="1"/>
          <p:nvPr/>
        </p:nvSpPr>
        <p:spPr>
          <a:xfrm>
            <a:off x="1081365" y="8892398"/>
            <a:ext cx="23963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pPr/>
            <a:r>
              <a:t>from Wikipedia</a:t>
            </a:r>
          </a:p>
        </p:txBody>
      </p:sp>
      <p:sp>
        <p:nvSpPr>
          <p:cNvPr id="387" name="https://computerhistory.org/profile/masatoshi-shima/"/>
          <p:cNvSpPr txBox="1"/>
          <p:nvPr/>
        </p:nvSpPr>
        <p:spPr>
          <a:xfrm>
            <a:off x="5206334" y="8917798"/>
            <a:ext cx="691083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u="sng"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https://computerhistory.org/profile/masatoshi-shima/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ライブコーディング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8000"/>
            </a:lvl1pPr>
          </a:lstStyle>
          <a:p>
            <a:pPr/>
            <a:r>
              <a:t>ライブコーディング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じぶんのパソコン、はんだづけ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502412">
              <a:defRPr sz="567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じぶんのパソコン、はんだづけ！</a:t>
            </a:r>
          </a:p>
        </p:txBody>
      </p:sp>
      <p:sp>
        <p:nvSpPr>
          <p:cNvPr id="394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【大事にしたい体験】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800"/>
              </a:spcBef>
              <a:buSzTx/>
              <a:buNone/>
              <a:defRPr sz="6000"/>
            </a:pPr>
            <a:r>
              <a:t>【大事にしたい体験】</a:t>
            </a:r>
          </a:p>
          <a:p>
            <a:pPr marL="0" indent="0" algn="ctr">
              <a:spcBef>
                <a:spcPts val="3800"/>
              </a:spcBef>
              <a:buSzTx/>
              <a:buNone/>
              <a:defRPr sz="6000"/>
            </a:pPr>
            <a:r>
              <a:t>試行錯誤→なるほど！</a:t>
            </a:r>
          </a:p>
          <a:p>
            <a:pPr marL="0" indent="0" algn="ctr">
              <a:spcBef>
                <a:spcPts val="3800"/>
              </a:spcBef>
              <a:buSzTx/>
              <a:buNone/>
              <a:defRPr sz="4000"/>
            </a:pPr>
            <a:r>
              <a:t>（教えすぎ厳禁、おいしいところはこどもへ）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失敗例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800"/>
              </a:spcBef>
              <a:buSzTx/>
              <a:buNone/>
              <a:defRPr sz="6000"/>
            </a:pPr>
            <a:r>
              <a:t>失敗例</a:t>
            </a:r>
          </a:p>
          <a:p>
            <a:pPr marL="0" indent="0" algn="ctr">
              <a:spcBef>
                <a:spcPts val="3800"/>
              </a:spcBef>
              <a:buSzTx/>
              <a:buNone/>
              <a:defRPr sz="6000"/>
            </a:pPr>
            <a:r>
              <a:t>「LEDを2回光らせてみよう」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自分で学べて一人前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自分で学べて一人前</a:t>
            </a:r>
          </a:p>
        </p:txBody>
      </p:sp>
      <p:pic>
        <p:nvPicPr>
          <p:cNvPr id="4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404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405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406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407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408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409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410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411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412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413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414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415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416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417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418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419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420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421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422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423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24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25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426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427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428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429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430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431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432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433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434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435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436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4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チャレンジとステップアップの機会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6000"/>
            </a:lvl1pPr>
          </a:lstStyle>
          <a:p>
            <a:pPr/>
            <a:r>
              <a:t>チャレンジとステップアップの機会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CNこどもプロコン"/>
          <p:cNvSpPr txBox="1"/>
          <p:nvPr/>
        </p:nvSpPr>
        <p:spPr>
          <a:xfrm>
            <a:off x="7763721" y="749058"/>
            <a:ext cx="437769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PCNこどもプロコン</a:t>
            </a:r>
          </a:p>
        </p:txBody>
      </p:sp>
      <p:pic>
        <p:nvPicPr>
          <p:cNvPr id="4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17373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副賞 ノートPC！"/>
          <p:cNvSpPr txBox="1"/>
          <p:nvPr/>
        </p:nvSpPr>
        <p:spPr>
          <a:xfrm>
            <a:off x="8548942" y="3441579"/>
            <a:ext cx="30239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副賞 </a:t>
            </a:r>
            <a:r>
              <a:rPr b="1"/>
              <a:t>ノートPC</a:t>
            </a:r>
            <a:r>
              <a:t>！</a:t>
            </a:r>
          </a:p>
        </p:txBody>
      </p:sp>
      <p:sp>
        <p:nvSpPr>
          <p:cNvPr id="446" name="http://pcn.club/contest/"/>
          <p:cNvSpPr txBox="1"/>
          <p:nvPr/>
        </p:nvSpPr>
        <p:spPr>
          <a:xfrm>
            <a:off x="8055795" y="8096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44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186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後援：総務省、文科省、経産省、IT総合室…"/>
          <p:cNvSpPr txBox="1"/>
          <p:nvPr/>
        </p:nvSpPr>
        <p:spPr>
          <a:xfrm>
            <a:off x="6999511" y="8778033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449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36046" y="5308496"/>
            <a:ext cx="6350465" cy="4112187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四角形"/>
          <p:cNvSpPr/>
          <p:nvPr/>
        </p:nvSpPr>
        <p:spPr>
          <a:xfrm>
            <a:off x="5003800" y="653151"/>
            <a:ext cx="2493632" cy="223487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7" name="四角形"/>
          <p:cNvSpPr/>
          <p:nvPr/>
        </p:nvSpPr>
        <p:spPr>
          <a:xfrm>
            <a:off x="5003800" y="3116580"/>
            <a:ext cx="1270000" cy="2458112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8" name="四角形"/>
          <p:cNvSpPr/>
          <p:nvPr/>
        </p:nvSpPr>
        <p:spPr>
          <a:xfrm>
            <a:off x="3291614" y="4438835"/>
            <a:ext cx="2985824" cy="114009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9" name="正方形"/>
          <p:cNvSpPr/>
          <p:nvPr/>
        </p:nvSpPr>
        <p:spPr>
          <a:xfrm>
            <a:off x="3285066" y="5724313"/>
            <a:ext cx="1270001" cy="127000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0" name="四角形"/>
          <p:cNvSpPr/>
          <p:nvPr/>
        </p:nvSpPr>
        <p:spPr>
          <a:xfrm>
            <a:off x="1820333" y="4412377"/>
            <a:ext cx="1270001" cy="2581937"/>
          </a:xfrm>
          <a:prstGeom prst="rect">
            <a:avLst/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1" name="正方形"/>
          <p:cNvSpPr/>
          <p:nvPr/>
        </p:nvSpPr>
        <p:spPr>
          <a:xfrm>
            <a:off x="499533" y="7155180"/>
            <a:ext cx="1270001" cy="1270001"/>
          </a:xfrm>
          <a:prstGeom prst="rect">
            <a:avLst/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2" name="円形"/>
          <p:cNvSpPr/>
          <p:nvPr/>
        </p:nvSpPr>
        <p:spPr>
          <a:xfrm>
            <a:off x="4318859" y="3734647"/>
            <a:ext cx="1270001" cy="1270001"/>
          </a:xfrm>
          <a:prstGeom prst="ellipse">
            <a:avLst/>
          </a:prstGeom>
          <a:ln w="1143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3" name="円形"/>
          <p:cNvSpPr/>
          <p:nvPr/>
        </p:nvSpPr>
        <p:spPr>
          <a:xfrm>
            <a:off x="499533" y="7155180"/>
            <a:ext cx="1270001" cy="1270001"/>
          </a:xfrm>
          <a:prstGeom prst="ellipse">
            <a:avLst/>
          </a:prstGeom>
          <a:ln w="1143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4" name="鯖江"/>
          <p:cNvSpPr txBox="1"/>
          <p:nvPr/>
        </p:nvSpPr>
        <p:spPr>
          <a:xfrm>
            <a:off x="3795183" y="2887980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鯖江</a:t>
            </a:r>
          </a:p>
        </p:txBody>
      </p:sp>
      <p:sp>
        <p:nvSpPr>
          <p:cNvPr id="275" name="沖縄"/>
          <p:cNvSpPr txBox="1"/>
          <p:nvPr/>
        </p:nvSpPr>
        <p:spPr>
          <a:xfrm>
            <a:off x="620182" y="8626122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沖縄</a:t>
            </a:r>
          </a:p>
        </p:txBody>
      </p:sp>
      <p:cxnSp>
        <p:nvCxnSpPr>
          <p:cNvPr id="276" name="接続の線"/>
          <p:cNvCxnSpPr>
            <a:stCxn id="273" idx="0"/>
            <a:endCxn id="272" idx="0"/>
          </p:cNvCxnSpPr>
          <p:nvPr/>
        </p:nvCxnSpPr>
        <p:spPr>
          <a:xfrm flipV="1">
            <a:off x="1134533" y="4369647"/>
            <a:ext cx="3819327" cy="3420534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277" name="鯖江市「Hana道場」"/>
          <p:cNvSpPr txBox="1"/>
          <p:nvPr/>
        </p:nvSpPr>
        <p:spPr>
          <a:xfrm>
            <a:off x="7471912" y="4597606"/>
            <a:ext cx="447873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鯖江市「Hana道場」</a:t>
            </a:r>
          </a:p>
        </p:txBody>
      </p:sp>
      <p:sp>
        <p:nvSpPr>
          <p:cNvPr id="278" name="円形"/>
          <p:cNvSpPr/>
          <p:nvPr/>
        </p:nvSpPr>
        <p:spPr>
          <a:xfrm>
            <a:off x="5615615" y="3175887"/>
            <a:ext cx="1270001" cy="1270001"/>
          </a:xfrm>
          <a:prstGeom prst="ellipse">
            <a:avLst/>
          </a:prstGeom>
          <a:ln w="1143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9" name="会津"/>
          <p:cNvSpPr txBox="1"/>
          <p:nvPr/>
        </p:nvSpPr>
        <p:spPr>
          <a:xfrm>
            <a:off x="7020983" y="3531487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会津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2" name="編集エリア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022"/>
          <a:stretch>
            <a:fillRect/>
          </a:stretch>
        </p:blipFill>
        <p:spPr>
          <a:xfrm>
            <a:off x="-1" y="1418407"/>
            <a:ext cx="13004801" cy="7366725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お母さんのスマホ使いすぎを防止するマシーン！"/>
          <p:cNvSpPr txBox="1"/>
          <p:nvPr/>
        </p:nvSpPr>
        <p:spPr>
          <a:xfrm>
            <a:off x="193040" y="521434"/>
            <a:ext cx="12618721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お母さんの</a:t>
            </a:r>
            <a:r>
              <a:t>スマホ使いすぎを防止するマシーン！</a:t>
            </a:r>
          </a:p>
        </p:txBody>
      </p:sp>
      <p:sp>
        <p:nvSpPr>
          <p:cNvPr id="455" name="PCNこどもプロコン受賞作品"/>
          <p:cNvSpPr txBox="1"/>
          <p:nvPr/>
        </p:nvSpPr>
        <p:spPr>
          <a:xfrm>
            <a:off x="2675635" y="8839262"/>
            <a:ext cx="7653529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PCNこどもプロコン受賞作品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IchigoJam = 学び方を学ぶ教材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6000"/>
            </a:lvl1pPr>
          </a:lstStyle>
          <a:p>
            <a:pPr/>
            <a:r>
              <a:t>IchigoJam = 学び方を学ぶ教材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やりたいこと、気の向く順に！"/>
          <p:cNvSpPr txBox="1"/>
          <p:nvPr>
            <p:ph type="body" sz="half" idx="1"/>
          </p:nvPr>
        </p:nvSpPr>
        <p:spPr>
          <a:xfrm>
            <a:off x="403827" y="104971"/>
            <a:ext cx="12434212" cy="225385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6000"/>
            </a:lvl1pPr>
          </a:lstStyle>
          <a:p>
            <a:pPr/>
            <a:r>
              <a:t>やりたいこと、気の向く順に！</a:t>
            </a:r>
          </a:p>
        </p:txBody>
      </p:sp>
      <p:sp>
        <p:nvSpPr>
          <p:cNvPr id="460" name="IchigoJam プリント A5印刷用フリー教材…"/>
          <p:cNvSpPr txBox="1"/>
          <p:nvPr/>
        </p:nvSpPr>
        <p:spPr>
          <a:xfrm>
            <a:off x="403827" y="2195041"/>
            <a:ext cx="12434212" cy="4241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marL="444499" indent="-444499" algn="l" defTabSz="245363">
              <a:spcBef>
                <a:spcPts val="1600"/>
              </a:spcBef>
              <a:buSzPct val="100000"/>
              <a:buAutoNum type="arabicPeriod" startAt="1"/>
              <a:defRPr sz="252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プリント A5印刷用フリー教材</a:t>
            </a:r>
          </a:p>
          <a:p>
            <a:pPr marL="444499" indent="-444499" algn="l" defTabSz="245363">
              <a:spcBef>
                <a:spcPts val="1600"/>
              </a:spcBef>
              <a:buSzPct val="100000"/>
              <a:buAutoNum type="arabicPeriod" startAt="1"/>
              <a:defRPr sz="252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スライド（はじめのいっぽ、IoT、マシン語、readnspeakなど）</a:t>
            </a:r>
          </a:p>
          <a:p>
            <a:pPr marL="444499" indent="-444499" algn="l" defTabSz="245363">
              <a:spcBef>
                <a:spcPts val="1600"/>
              </a:spcBef>
              <a:buSzPct val="100000"/>
              <a:buAutoNum type="arabicPeriod" startAt="1"/>
              <a:defRPr sz="252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動画（はじめのいっぽ）</a:t>
            </a:r>
          </a:p>
          <a:p>
            <a:pPr marL="444499" indent="-444499" algn="l" defTabSz="245363">
              <a:spcBef>
                <a:spcPts val="1600"/>
              </a:spcBef>
              <a:buSzPct val="100000"/>
              <a:buAutoNum type="arabicPeriod" startAt="1"/>
              <a:defRPr sz="252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PCN教材（鯖江市、上田市、金沢市など各地）</a:t>
            </a:r>
          </a:p>
          <a:p>
            <a:pPr marL="444499" indent="-444499" algn="l" defTabSz="245363">
              <a:spcBef>
                <a:spcPts val="1600"/>
              </a:spcBef>
              <a:buSzPct val="100000"/>
              <a:buAutoNum type="arabicPeriod" startAt="1"/>
              <a:defRPr sz="252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IchigoJam関連書籍（くもんのプログラミングワークなど）</a:t>
            </a:r>
          </a:p>
          <a:p>
            <a:pPr marL="444499" indent="-444499" algn="l" defTabSz="245363">
              <a:spcBef>
                <a:spcPts val="1600"/>
              </a:spcBef>
              <a:buSzPct val="100000"/>
              <a:buAutoNum type="arabicPeriod" startAt="1"/>
              <a:defRPr sz="252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マイコンBASICマガジン（電子工作マガジン付録）</a:t>
            </a:r>
          </a:p>
        </p:txBody>
      </p:sp>
      <p:pic>
        <p:nvPicPr>
          <p:cNvPr id="46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8267" y="6616771"/>
            <a:ext cx="4913350" cy="2778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5649" y="6675260"/>
            <a:ext cx="1947743" cy="2754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4171" t="3193" r="82329" b="63394"/>
          <a:stretch>
            <a:fillRect/>
          </a:stretch>
        </p:blipFill>
        <p:spPr>
          <a:xfrm>
            <a:off x="4116795" y="6616771"/>
            <a:ext cx="2074102" cy="2813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練習試合的にオススメ…"/>
          <p:cNvSpPr txBox="1"/>
          <p:nvPr>
            <p:ph type="body" sz="half" idx="1"/>
          </p:nvPr>
        </p:nvSpPr>
        <p:spPr>
          <a:xfrm>
            <a:off x="522361" y="3749871"/>
            <a:ext cx="12434212" cy="2253858"/>
          </a:xfrm>
          <a:prstGeom prst="rect">
            <a:avLst/>
          </a:prstGeom>
        </p:spPr>
        <p:txBody>
          <a:bodyPr/>
          <a:lstStyle/>
          <a:p>
            <a:pPr marL="0" indent="0" algn="ctr" defTabSz="525779">
              <a:spcBef>
                <a:spcPts val="3400"/>
              </a:spcBef>
              <a:buSzTx/>
              <a:buNone/>
              <a:defRPr sz="5400"/>
            </a:pPr>
            <a:r>
              <a:t>練習試合的にオススメ</a:t>
            </a:r>
          </a:p>
          <a:p>
            <a:pPr marL="0" indent="0" algn="ctr" defTabSz="525779">
              <a:spcBef>
                <a:spcPts val="3400"/>
              </a:spcBef>
              <a:buSzTx/>
              <a:buNone/>
              <a:defRPr sz="5400"/>
            </a:pPr>
            <a:r>
              <a:t>「プログラミング大喜利」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お題"/>
          <p:cNvSpPr txBox="1"/>
          <p:nvPr>
            <p:ph type="title"/>
          </p:nvPr>
        </p:nvSpPr>
        <p:spPr>
          <a:xfrm>
            <a:off x="1194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お題</a:t>
            </a:r>
          </a:p>
        </p:txBody>
      </p:sp>
      <p:pic>
        <p:nvPicPr>
          <p:cNvPr id="4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おきなわ"/>
          <p:cNvSpPr txBox="1"/>
          <p:nvPr>
            <p:ph type="title"/>
          </p:nvPr>
        </p:nvSpPr>
        <p:spPr>
          <a:xfrm>
            <a:off x="1194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おきなわ</a:t>
            </a:r>
          </a:p>
        </p:txBody>
      </p:sp>
      <p:pic>
        <p:nvPicPr>
          <p:cNvPr id="47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発表会"/>
          <p:cNvSpPr txBox="1"/>
          <p:nvPr>
            <p:ph type="title"/>
          </p:nvPr>
        </p:nvSpPr>
        <p:spPr>
          <a:xfrm>
            <a:off x="1194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発表会</a:t>
            </a:r>
          </a:p>
        </p:txBody>
      </p:sp>
      <p:pic>
        <p:nvPicPr>
          <p:cNvPr id="4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すべてのこどもたちにプログラミングを"/>
          <p:cNvSpPr txBox="1"/>
          <p:nvPr>
            <p:ph type="body" sz="half" idx="1"/>
          </p:nvPr>
        </p:nvSpPr>
        <p:spPr>
          <a:xfrm>
            <a:off x="403827" y="397071"/>
            <a:ext cx="12434212" cy="225385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5000"/>
            </a:lvl1pPr>
          </a:lstStyle>
          <a:p>
            <a:pPr/>
            <a:r>
              <a:t>すべてのこどもたちにプログラミングを</a:t>
            </a:r>
          </a:p>
        </p:txBody>
      </p:sp>
      <p:sp>
        <p:nvSpPr>
          <p:cNvPr id="477" name="モンゴル語、ベトナム語対応…"/>
          <p:cNvSpPr txBox="1"/>
          <p:nvPr/>
        </p:nvSpPr>
        <p:spPr>
          <a:xfrm>
            <a:off x="911827" y="3632561"/>
            <a:ext cx="12434212" cy="4241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marL="1058333" indent="-1058333" algn="l">
              <a:spcBef>
                <a:spcPts val="3800"/>
              </a:spcBef>
              <a:buSzPct val="100000"/>
              <a:buAutoNum type="arabicPeriod" startAt="1"/>
              <a:defRPr sz="5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モンゴル語、ベトナム語対応</a:t>
            </a:r>
          </a:p>
          <a:p>
            <a:pPr marL="1058333" indent="-1058333" algn="l">
              <a:spcBef>
                <a:spcPts val="3800"/>
              </a:spcBef>
              <a:buSzPct val="100000"/>
              <a:buAutoNum type="arabicPeriod" startAt="1"/>
              <a:defRPr sz="5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目の不自由なこども対応</a:t>
            </a:r>
          </a:p>
          <a:p>
            <a:pPr marL="1058333" indent="-1058333" algn="l">
              <a:spcBef>
                <a:spcPts val="3800"/>
              </a:spcBef>
              <a:buSzPct val="100000"/>
              <a:buAutoNum type="arabicPeriod" startAt="1"/>
              <a:defRPr sz="5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手が不自由なこども対応予定！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867" y="5329"/>
            <a:ext cx="10056274" cy="5019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14604"/>
          <a:stretch>
            <a:fillRect/>
          </a:stretch>
        </p:blipFill>
        <p:spPr>
          <a:xfrm>
            <a:off x="4412964" y="5162975"/>
            <a:ext cx="8899806" cy="3947902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福井県立…"/>
          <p:cNvSpPr txBox="1"/>
          <p:nvPr/>
        </p:nvSpPr>
        <p:spPr>
          <a:xfrm>
            <a:off x="10433050" y="2120900"/>
            <a:ext cx="240030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福井県立</a:t>
            </a:r>
          </a:p>
          <a:p>
            <a:pPr/>
            <a:r>
              <a:t>盲学校にて</a:t>
            </a:r>
          </a:p>
        </p:txBody>
      </p:sp>
      <p:sp>
        <p:nvSpPr>
          <p:cNvPr id="482" name="https://fukuno.jig.jp/app/IchigoJam/readnspeak.html"/>
          <p:cNvSpPr txBox="1"/>
          <p:nvPr/>
        </p:nvSpPr>
        <p:spPr>
          <a:xfrm>
            <a:off x="4809179" y="9286368"/>
            <a:ext cx="8107376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https://fukuno.jig.jp/app/IchigoJam/readnspeak.html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困ったときは？"/>
          <p:cNvSpPr txBox="1"/>
          <p:nvPr>
            <p:ph type="body" sz="half" idx="1"/>
          </p:nvPr>
        </p:nvSpPr>
        <p:spPr>
          <a:xfrm>
            <a:off x="403827" y="397071"/>
            <a:ext cx="12434212" cy="225385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6000"/>
            </a:lvl1pPr>
          </a:lstStyle>
          <a:p>
            <a:pPr/>
            <a:r>
              <a:t>困ったときは？</a:t>
            </a:r>
          </a:p>
        </p:txBody>
      </p:sp>
      <p:sp>
        <p:nvSpPr>
          <p:cNvPr id="485" name="Facebook IchigoJam-FAN グループ…"/>
          <p:cNvSpPr txBox="1"/>
          <p:nvPr/>
        </p:nvSpPr>
        <p:spPr>
          <a:xfrm>
            <a:off x="403827" y="3047138"/>
            <a:ext cx="12434212" cy="4241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marL="698500" indent="-698500" algn="l" defTabSz="385572">
              <a:spcBef>
                <a:spcPts val="2500"/>
              </a:spcBef>
              <a:buSzPct val="100000"/>
              <a:buAutoNum type="arabicPeriod" startAt="1"/>
              <a:defRPr sz="396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Facebook IchigoJam-FAN グループ</a:t>
            </a:r>
          </a:p>
          <a:p>
            <a:pPr marL="698500" indent="-698500" algn="l" defTabSz="385572">
              <a:spcBef>
                <a:spcPts val="2500"/>
              </a:spcBef>
              <a:buSzPct val="100000"/>
              <a:buAutoNum type="arabicPeriod" startAt="1"/>
              <a:defRPr sz="396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Twitter #IchigoJam ハッシュタグ</a:t>
            </a:r>
          </a:p>
          <a:p>
            <a:pPr marL="698500" indent="-698500" algn="l" defTabSz="385572">
              <a:spcBef>
                <a:spcPts val="2500"/>
              </a:spcBef>
              <a:buSzPct val="100000"/>
              <a:buAutoNum type="arabicPeriod" startAt="1"/>
              <a:defRPr sz="396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メール ichigojam@jig.jp</a:t>
            </a:r>
          </a:p>
          <a:p>
            <a:pPr marL="698500" indent="-698500" algn="l" defTabSz="385572">
              <a:spcBef>
                <a:spcPts val="2500"/>
              </a:spcBef>
              <a:buSzPct val="100000"/>
              <a:buAutoNum type="arabicPeriod" startAt="1"/>
              <a:defRPr sz="396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開発者 @taisukef 宛も歓迎！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82659" y="-1555"/>
            <a:ext cx="18570118" cy="982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0978" y="1928113"/>
            <a:ext cx="4002844" cy="5897374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2012年 一日一創スタート"/>
          <p:cNvSpPr/>
          <p:nvPr/>
        </p:nvSpPr>
        <p:spPr>
          <a:xfrm>
            <a:off x="3299205" y="8697383"/>
            <a:ext cx="6406389" cy="825500"/>
          </a:xfrm>
          <a:prstGeom prst="rect">
            <a:avLst/>
          </a:prstGeom>
          <a:solidFill>
            <a:srgbClr val="FFFFFF"/>
          </a:solidFill>
          <a:ln w="2159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2012年 一日一創スタート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488" name="Hana道場で販売、子供開発のロボット！…"/>
          <p:cNvSpPr txBox="1"/>
          <p:nvPr/>
        </p:nvSpPr>
        <p:spPr>
          <a:xfrm>
            <a:off x="285294" y="7694502"/>
            <a:ext cx="12434212" cy="1696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defTabSz="438150">
              <a:spcBef>
                <a:spcPts val="2800"/>
              </a:spcBef>
              <a:defRPr sz="3375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Hana道場</a:t>
            </a:r>
            <a:r>
              <a:t>で販売、子供開発のロボット！</a:t>
            </a:r>
          </a:p>
          <a:p>
            <a:pPr defTabSz="438150">
              <a:spcBef>
                <a:spcPts val="2800"/>
              </a:spcBef>
              <a:defRPr sz="3375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創ろう、Hanaわらび発プロダクト！</a:t>
            </a:r>
          </a:p>
        </p:txBody>
      </p:sp>
      <p:pic>
        <p:nvPicPr>
          <p:cNvPr id="4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9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495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株式会社 jig.jp 取締役会長 福野泰介…"/>
          <p:cNvSpPr txBox="1"/>
          <p:nvPr/>
        </p:nvSpPr>
        <p:spPr>
          <a:xfrm>
            <a:off x="4683548" y="8468058"/>
            <a:ext cx="4725332" cy="87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取締役会長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497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500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コロナ対策に役立つアプリ"/>
          <p:cNvSpPr txBox="1"/>
          <p:nvPr>
            <p:ph type="title"/>
          </p:nvPr>
        </p:nvSpPr>
        <p:spPr>
          <a:xfrm>
            <a:off x="2339974" y="432039"/>
            <a:ext cx="8324852" cy="1619251"/>
          </a:xfrm>
          <a:prstGeom prst="rect">
            <a:avLst/>
          </a:prstGeom>
        </p:spPr>
        <p:txBody>
          <a:bodyPr/>
          <a:lstStyle>
            <a:lvl1pPr defTabSz="403097">
              <a:defRPr sz="5382"/>
            </a:lvl1pPr>
          </a:lstStyle>
          <a:p>
            <a:pPr/>
            <a:r>
              <a:t>コロナ対策に役立つアプリ</a:t>
            </a:r>
          </a:p>
        </p:txBody>
      </p:sp>
      <p:sp>
        <p:nvSpPr>
          <p:cNvPr id="286" name="https://www.stopcovid19.jp/"/>
          <p:cNvSpPr txBox="1"/>
          <p:nvPr/>
        </p:nvSpPr>
        <p:spPr>
          <a:xfrm>
            <a:off x="1949449" y="8427864"/>
            <a:ext cx="910590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/>
            </a:lvl1pPr>
          </a:lstStyle>
          <a:p>
            <a:pPr/>
            <a:r>
              <a:t>https://www.stopcovid19.jp/</a:t>
            </a:r>
          </a:p>
        </p:txBody>
      </p:sp>
      <p:pic>
        <p:nvPicPr>
          <p:cNvPr id="2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704" y="2313585"/>
            <a:ext cx="12152963" cy="6076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152" y="-3954520"/>
            <a:ext cx="13261104" cy="12481040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Nintendo スーパーマリオブラザーズ 1985.9.13"/>
          <p:cNvSpPr txBox="1"/>
          <p:nvPr/>
        </p:nvSpPr>
        <p:spPr>
          <a:xfrm>
            <a:off x="1027658" y="9046633"/>
            <a:ext cx="10949484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Nintendo スーパーマリオブラザーズ 1985.9.13</a:t>
            </a:r>
          </a:p>
        </p:txBody>
      </p:sp>
      <p:sp>
        <p:nvSpPr>
          <p:cNvPr id="291" name="©任天堂"/>
          <p:cNvSpPr txBox="1"/>
          <p:nvPr/>
        </p:nvSpPr>
        <p:spPr>
          <a:xfrm>
            <a:off x="12307315" y="8562210"/>
            <a:ext cx="658369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©任天堂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6699" y="-309573"/>
            <a:ext cx="8490369" cy="6239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4683"/>
          <a:stretch>
            <a:fillRect/>
          </a:stretch>
        </p:blipFill>
        <p:spPr>
          <a:xfrm>
            <a:off x="-23960" y="2724822"/>
            <a:ext cx="4898246" cy="3497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0535" y="4871894"/>
            <a:ext cx="1969256" cy="446366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MSX BASIC！…"/>
          <p:cNvSpPr txBox="1"/>
          <p:nvPr/>
        </p:nvSpPr>
        <p:spPr>
          <a:xfrm>
            <a:off x="-1" y="679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MSX BASIC！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8才の時、パソコンを</a:t>
            </a:r>
            <a:endParaRPr>
              <a:solidFill>
                <a:schemeClr val="accent5"/>
              </a:solidFill>
            </a:endParaRP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ゲームがつくれる</a:t>
            </a:r>
            <a:r>
              <a:t>ときいて買ってもらう</a:t>
            </a:r>
          </a:p>
        </p:txBody>
      </p:sp>
      <p:sp>
        <p:nvSpPr>
          <p:cNvPr id="297" name="©株式会社MSXライセンシングコーポレーション"/>
          <p:cNvSpPr txBox="1"/>
          <p:nvPr/>
        </p:nvSpPr>
        <p:spPr>
          <a:xfrm>
            <a:off x="1427784" y="6237363"/>
            <a:ext cx="3443632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©株式会社MSXライセンシングコーポレーション</a:t>
            </a:r>
          </a:p>
        </p:txBody>
      </p:sp>
      <p:sp>
        <p:nvSpPr>
          <p:cNvPr id="298" name="©CANON"/>
          <p:cNvSpPr txBox="1"/>
          <p:nvPr/>
        </p:nvSpPr>
        <p:spPr>
          <a:xfrm>
            <a:off x="12145255" y="5991830"/>
            <a:ext cx="787756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©CANON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90034" y="393700"/>
            <a:ext cx="7932451" cy="5227615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2012年 progrun（プログラン）開発…"/>
          <p:cNvSpPr txBox="1"/>
          <p:nvPr/>
        </p:nvSpPr>
        <p:spPr>
          <a:xfrm>
            <a:off x="923188" y="7433733"/>
            <a:ext cx="11158424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2012年 progrun（プログラン）開発</a:t>
            </a:r>
          </a:p>
          <a:p>
            <a:pPr/>
            <a:r>
              <a:t>JavaScriptのプログラミングをかんたんに体験できる</a:t>
            </a:r>
          </a:p>
          <a:p>
            <a:pPr/>
            <a:r>
              <a:t>タブレット向けソフト → こどもに iPad 賛成？</a:t>
            </a:r>
          </a:p>
        </p:txBody>
      </p:sp>
      <p:pic>
        <p:nvPicPr>
          <p:cNvPr id="30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0221" y="2573864"/>
            <a:ext cx="5878746" cy="4269320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https://fukuno.jig.jp/128"/>
          <p:cNvSpPr txBox="1"/>
          <p:nvPr/>
        </p:nvSpPr>
        <p:spPr>
          <a:xfrm>
            <a:off x="1355951" y="5743670"/>
            <a:ext cx="384048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https://fukuno.jig.jp/128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遊びきれるパソコン…"/>
          <p:cNvSpPr txBox="1"/>
          <p:nvPr>
            <p:ph type="title"/>
          </p:nvPr>
        </p:nvSpPr>
        <p:spPr>
          <a:xfrm>
            <a:off x="2339974" y="2840103"/>
            <a:ext cx="8324852" cy="3931246"/>
          </a:xfrm>
          <a:prstGeom prst="rect">
            <a:avLst/>
          </a:prstGeom>
        </p:spPr>
        <p:txBody>
          <a:bodyPr/>
          <a:lstStyle/>
          <a:p>
            <a:pPr defTabSz="443991">
              <a:defRPr sz="5928"/>
            </a:pPr>
            <a:r>
              <a:t>遊びきれるパソコン</a:t>
            </a:r>
          </a:p>
          <a:p>
            <a:pPr defTabSz="443991">
              <a:defRPr sz="5928"/>
            </a:pPr>
            <a:r>
              <a:t>安心して渡せるパソコン</a:t>
            </a:r>
          </a:p>
          <a:p>
            <a:pPr defTabSz="443991">
              <a:defRPr sz="5928"/>
            </a:pPr>
            <a:r>
              <a:t>ないものは創る！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